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84" r:id="rId4"/>
    <p:sldId id="272" r:id="rId5"/>
    <p:sldId id="285" r:id="rId6"/>
    <p:sldId id="277" r:id="rId7"/>
    <p:sldId id="281" r:id="rId8"/>
    <p:sldId id="278" r:id="rId9"/>
    <p:sldId id="282" r:id="rId10"/>
    <p:sldId id="279" r:id="rId11"/>
    <p:sldId id="273" r:id="rId12"/>
    <p:sldId id="274" r:id="rId13"/>
    <p:sldId id="275" r:id="rId14"/>
    <p:sldId id="286"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5" d="100"/>
          <a:sy n="75" d="100"/>
        </p:scale>
        <p:origin x="68" y="5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2BDA9-EAC5-4CE7-829B-1D5D47AE78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9EA7E-E9F3-4854-A127-C7A9F27EF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B8463-06FC-4D67-872A-008DA659F2DE}"/>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87F3182A-EA7F-4CB2-90BD-B6C7DB6BD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ED8243-2DFE-4D8B-BBA6-EF36D7453C76}"/>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332045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CD37F-D046-47F2-8386-EEDF0DE64B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9A2B80-24B3-43FF-9189-673752E344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F4B6B-5F32-4AE5-B5C4-8E9D45677AFB}"/>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6102D636-65A6-4A4D-B798-3D6D682CFE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1D5A7-AE7F-430C-B88C-D0D3D35E7766}"/>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6050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313D9E-3D03-4449-950F-327A50CFB6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9CE0EA-9616-4119-9062-F069F55094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6FB41B-9514-4CA7-8A4F-D467CFCE7379}"/>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A0F1153B-87A4-4245-A8D9-68604E07F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21499-8F4B-4C71-96E8-28B084284A4E}"/>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201990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68B5A-A80C-4747-B3C3-360A40D0D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BA6748-5D00-468C-BE2B-6F7C75762E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52F79-62D5-4306-BEAA-78C7BC282C0A}"/>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00B5EBDC-605A-4895-9BD9-4E9F5A5CC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D3F1E-7FFE-4376-91C8-E93628C8A92F}"/>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2410607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2D79-0ED6-4864-914C-A32F301ECC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EA0483-E4C5-40F9-B237-7ACD1D2C04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D48242-B254-47BD-99F5-5C11602799A6}"/>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05571DC2-55B6-4B1F-8152-73473F247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ABC28C-8BDC-4347-83B3-E0093019AE2D}"/>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593574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A660D-334F-4480-BB2C-F9F5C095B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17F09-5C78-4EFB-A2F2-1D8C3D7570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4E31FF-9E0D-42D6-80A7-411B87317C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488966-7B16-44BC-B47D-88D29066D0E5}"/>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6" name="Footer Placeholder 5">
            <a:extLst>
              <a:ext uri="{FF2B5EF4-FFF2-40B4-BE49-F238E27FC236}">
                <a16:creationId xmlns:a16="http://schemas.microsoft.com/office/drawing/2014/main" id="{2D20D835-36D0-4D84-BAE1-E5F7059C9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187BFB-CD64-44B4-A4C5-70547F7414AB}"/>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357029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A4A18-BDAC-4575-A639-FFC835E27D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8F823B-378C-416F-B379-1BB589B64B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70A1DD-8962-4561-84B2-2D1F52D8DD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5EA0B5A-8C1A-45ED-9D61-4735D5C7E0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AE690B-7E6B-42B1-80D6-DFB4C9D247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63F234-F3BD-48AB-ACD1-4B9095C5CEDC}"/>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8" name="Footer Placeholder 7">
            <a:extLst>
              <a:ext uri="{FF2B5EF4-FFF2-40B4-BE49-F238E27FC236}">
                <a16:creationId xmlns:a16="http://schemas.microsoft.com/office/drawing/2014/main" id="{B65D11A2-0D40-421C-B1BB-B1706AD5FB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1FD140-6BA7-4A95-9E30-6120EA72804E}"/>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2673100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036EB-701A-4D8F-B724-B778E9038D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9C290-4BA1-4249-BDCD-A9D483505440}"/>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4" name="Footer Placeholder 3">
            <a:extLst>
              <a:ext uri="{FF2B5EF4-FFF2-40B4-BE49-F238E27FC236}">
                <a16:creationId xmlns:a16="http://schemas.microsoft.com/office/drawing/2014/main" id="{59B61EDE-95C2-432F-BB47-1C47BD7006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EC2E41D-4C55-4761-9F89-8B586D58667D}"/>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340121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5F3214-624B-4E37-802C-72E8D23BCC67}"/>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3" name="Footer Placeholder 2">
            <a:extLst>
              <a:ext uri="{FF2B5EF4-FFF2-40B4-BE49-F238E27FC236}">
                <a16:creationId xmlns:a16="http://schemas.microsoft.com/office/drawing/2014/main" id="{D598954F-E184-4B3E-8BC6-F078098980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E1814B-73D5-47AE-83A2-D3376E808269}"/>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4602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5B3CA-AAF6-46E5-919A-BEF02666B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F6A91C-94D3-4817-931B-5293DC4C77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DAD472-DAB0-43AC-A0A7-E4E36BA6E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828FD4-3EDA-4EF9-9DE5-BC1C942A40C6}"/>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6" name="Footer Placeholder 5">
            <a:extLst>
              <a:ext uri="{FF2B5EF4-FFF2-40B4-BE49-F238E27FC236}">
                <a16:creationId xmlns:a16="http://schemas.microsoft.com/office/drawing/2014/main" id="{69FE85F7-4E3E-411A-948A-99777B9D92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1242F-8BE9-4A55-B2D6-2143F6C8B567}"/>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1171949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99DEC-1C53-4145-8383-3E36960E7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A2E729-6072-4133-93A0-CABC78B8F7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808942-7DAE-4CE5-ACF1-DB11EB8521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DBA39F-2B6F-4DB7-9724-F2A93BE955C8}"/>
              </a:ext>
            </a:extLst>
          </p:cNvPr>
          <p:cNvSpPr>
            <a:spLocks noGrp="1"/>
          </p:cNvSpPr>
          <p:nvPr>
            <p:ph type="dt" sz="half" idx="10"/>
          </p:nvPr>
        </p:nvSpPr>
        <p:spPr/>
        <p:txBody>
          <a:bodyPr/>
          <a:lstStyle/>
          <a:p>
            <a:fld id="{B0065488-ACB4-4FB1-9AED-5A8C5F41D70F}" type="datetimeFigureOut">
              <a:rPr lang="en-US" smtClean="0"/>
              <a:t>6/11/2021</a:t>
            </a:fld>
            <a:endParaRPr lang="en-US"/>
          </a:p>
        </p:txBody>
      </p:sp>
      <p:sp>
        <p:nvSpPr>
          <p:cNvPr id="6" name="Footer Placeholder 5">
            <a:extLst>
              <a:ext uri="{FF2B5EF4-FFF2-40B4-BE49-F238E27FC236}">
                <a16:creationId xmlns:a16="http://schemas.microsoft.com/office/drawing/2014/main" id="{2FDD151B-491D-4D28-B9C5-CC2AD8C279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A6A098-B5DB-4F92-A0C5-7C7689BB0034}"/>
              </a:ext>
            </a:extLst>
          </p:cNvPr>
          <p:cNvSpPr>
            <a:spLocks noGrp="1"/>
          </p:cNvSpPr>
          <p:nvPr>
            <p:ph type="sldNum" sz="quarter" idx="12"/>
          </p:nvPr>
        </p:nvSpPr>
        <p:spPr/>
        <p:txBody>
          <a:bodyPr/>
          <a:lstStyle/>
          <a:p>
            <a:fld id="{864A5A46-5338-4818-97D3-C65D6A94A0D8}" type="slidenum">
              <a:rPr lang="en-US" smtClean="0"/>
              <a:t>‹#›</a:t>
            </a:fld>
            <a:endParaRPr lang="en-US"/>
          </a:p>
        </p:txBody>
      </p:sp>
    </p:spTree>
    <p:extLst>
      <p:ext uri="{BB962C8B-B14F-4D97-AF65-F5344CB8AC3E}">
        <p14:creationId xmlns:p14="http://schemas.microsoft.com/office/powerpoint/2010/main" val="920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FE9556-D1EB-40B9-BD3E-1F29E442F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20A8BB-E698-4D2B-8085-92F6BD2367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D835DE-4831-4DE7-8726-741EF33C7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65488-ACB4-4FB1-9AED-5A8C5F41D70F}" type="datetimeFigureOut">
              <a:rPr lang="en-US" smtClean="0"/>
              <a:t>6/11/2021</a:t>
            </a:fld>
            <a:endParaRPr lang="en-US"/>
          </a:p>
        </p:txBody>
      </p:sp>
      <p:sp>
        <p:nvSpPr>
          <p:cNvPr id="5" name="Footer Placeholder 4">
            <a:extLst>
              <a:ext uri="{FF2B5EF4-FFF2-40B4-BE49-F238E27FC236}">
                <a16:creationId xmlns:a16="http://schemas.microsoft.com/office/drawing/2014/main" id="{C829C043-E68F-4A01-A569-FDD730D057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CA6C-05D8-476F-9AB1-5E417B8EDF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A5A46-5338-4818-97D3-C65D6A94A0D8}" type="slidenum">
              <a:rPr lang="en-US" smtClean="0"/>
              <a:t>‹#›</a:t>
            </a:fld>
            <a:endParaRPr lang="en-US"/>
          </a:p>
        </p:txBody>
      </p:sp>
    </p:spTree>
    <p:extLst>
      <p:ext uri="{BB962C8B-B14F-4D97-AF65-F5344CB8AC3E}">
        <p14:creationId xmlns:p14="http://schemas.microsoft.com/office/powerpoint/2010/main" val="327780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7F83228C-5060-491F-9DA2-5E995095A575}"/>
              </a:ext>
            </a:extLst>
          </p:cNvPr>
          <p:cNvPicPr>
            <a:picLocks noChangeAspect="1"/>
          </p:cNvPicPr>
          <p:nvPr/>
        </p:nvPicPr>
        <p:blipFill rotWithShape="1">
          <a:blip r:embed="rId2"/>
          <a:srcRect t="2192"/>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C162D71B-2028-4D31-AE64-7ECD29B03D60}"/>
              </a:ext>
            </a:extLst>
          </p:cNvPr>
          <p:cNvPicPr>
            <a:picLocks noChangeAspect="1"/>
          </p:cNvPicPr>
          <p:nvPr/>
        </p:nvPicPr>
        <p:blipFill>
          <a:blip r:embed="rId3"/>
          <a:stretch>
            <a:fillRect/>
          </a:stretch>
        </p:blipFill>
        <p:spPr>
          <a:xfrm>
            <a:off x="10299170" y="0"/>
            <a:ext cx="1685925" cy="504825"/>
          </a:xfrm>
          <a:prstGeom prst="rect">
            <a:avLst/>
          </a:prstGeom>
        </p:spPr>
      </p:pic>
      <p:pic>
        <p:nvPicPr>
          <p:cNvPr id="7" name="Picture 6">
            <a:extLst>
              <a:ext uri="{FF2B5EF4-FFF2-40B4-BE49-F238E27FC236}">
                <a16:creationId xmlns:a16="http://schemas.microsoft.com/office/drawing/2014/main" id="{5B9BDD8B-F22A-4F34-A73F-BD26B839A66D}"/>
              </a:ext>
            </a:extLst>
          </p:cNvPr>
          <p:cNvPicPr>
            <a:picLocks noChangeAspect="1"/>
          </p:cNvPicPr>
          <p:nvPr/>
        </p:nvPicPr>
        <p:blipFill>
          <a:blip r:embed="rId4"/>
          <a:stretch>
            <a:fillRect/>
          </a:stretch>
        </p:blipFill>
        <p:spPr>
          <a:xfrm>
            <a:off x="10408707" y="504825"/>
            <a:ext cx="1466850" cy="419100"/>
          </a:xfrm>
          <a:prstGeom prst="rect">
            <a:avLst/>
          </a:prstGeom>
        </p:spPr>
      </p:pic>
    </p:spTree>
    <p:extLst>
      <p:ext uri="{BB962C8B-B14F-4D97-AF65-F5344CB8AC3E}">
        <p14:creationId xmlns:p14="http://schemas.microsoft.com/office/powerpoint/2010/main" val="1379867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364992" y="850232"/>
            <a:ext cx="691644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You’re in the right place! The meeting has not started.</a:t>
            </a:r>
          </a:p>
        </p:txBody>
      </p:sp>
      <p:pic>
        <p:nvPicPr>
          <p:cNvPr id="2050" name="Picture 4">
            <a:extLst>
              <a:ext uri="{FF2B5EF4-FFF2-40B4-BE49-F238E27FC236}">
                <a16:creationId xmlns:a16="http://schemas.microsoft.com/office/drawing/2014/main" id="{C4332755-80BD-40B2-BEFF-23B62AD0B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212" y="1396360"/>
            <a:ext cx="6666005" cy="529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1F37A9D-DEF4-4B30-8CC2-464E32ED0B42}"/>
              </a:ext>
            </a:extLst>
          </p:cNvPr>
          <p:cNvSpPr/>
          <p:nvPr/>
        </p:nvSpPr>
        <p:spPr>
          <a:xfrm>
            <a:off x="4808443" y="3012142"/>
            <a:ext cx="2575112" cy="2554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5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board&#10;&#10;Description automatically generated">
            <a:extLst>
              <a:ext uri="{FF2B5EF4-FFF2-40B4-BE49-F238E27FC236}">
                <a16:creationId xmlns:a16="http://schemas.microsoft.com/office/drawing/2014/main" id="{BDC129BF-DAD9-4CBA-B20C-DBCFDEE90890}"/>
              </a:ext>
            </a:extLst>
          </p:cNvPr>
          <p:cNvPicPr>
            <a:picLocks noChangeAspect="1"/>
          </p:cNvPicPr>
          <p:nvPr/>
        </p:nvPicPr>
        <p:blipFill rotWithShape="1">
          <a:blip r:embed="rId2">
            <a:extLst>
              <a:ext uri="{28A0092B-C50C-407E-A947-70E740481C1C}">
                <a14:useLocalDpi xmlns:a14="http://schemas.microsoft.com/office/drawing/2010/main" val="0"/>
              </a:ext>
            </a:extLst>
          </a:blip>
          <a:srcRect l="5838" r="10209"/>
          <a:stretch/>
        </p:blipFill>
        <p:spPr>
          <a:xfrm rot="5400000">
            <a:off x="639713" y="1772862"/>
            <a:ext cx="4882654" cy="441918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a16="http://schemas.microsoft.com/office/drawing/2014/main" id="{30F97AAC-EBFD-45B9-A97E-1301C2BE076C}"/>
              </a:ext>
            </a:extLst>
          </p:cNvPr>
          <p:cNvSpPr/>
          <p:nvPr/>
        </p:nvSpPr>
        <p:spPr>
          <a:xfrm>
            <a:off x="871449" y="1954383"/>
            <a:ext cx="2909301" cy="4616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42B46F-1B2E-487C-A035-7FA8FEA4306F}"/>
              </a:ext>
            </a:extLst>
          </p:cNvPr>
          <p:cNvSpPr txBox="1"/>
          <p:nvPr/>
        </p:nvSpPr>
        <p:spPr>
          <a:xfrm>
            <a:off x="5853953" y="1711354"/>
            <a:ext cx="5405839" cy="1938992"/>
          </a:xfrm>
          <a:prstGeom prst="rect">
            <a:avLst/>
          </a:prstGeom>
          <a:noFill/>
        </p:spPr>
        <p:txBody>
          <a:bodyPr wrap="none" rtlCol="0">
            <a:spAutoFit/>
          </a:bodyPr>
          <a:lstStyle/>
          <a:p>
            <a:r>
              <a:rPr lang="en-US" sz="2400" dirty="0"/>
              <a:t>Host (Trustee/Staff Attorney) should start </a:t>
            </a:r>
          </a:p>
          <a:p>
            <a:r>
              <a:rPr lang="en-US" sz="2400" dirty="0"/>
              <a:t>meeting early to prevent this screen.</a:t>
            </a:r>
          </a:p>
          <a:p>
            <a:endParaRPr lang="en-US" sz="2400" dirty="0"/>
          </a:p>
          <a:p>
            <a:r>
              <a:rPr lang="en-US" sz="2400" dirty="0"/>
              <a:t>We do not want an impatient Debtor </a:t>
            </a:r>
          </a:p>
          <a:p>
            <a:r>
              <a:rPr lang="en-US" sz="2400" dirty="0"/>
              <a:t>to start clicking links!</a:t>
            </a:r>
          </a:p>
        </p:txBody>
      </p:sp>
      <p:sp>
        <p:nvSpPr>
          <p:cNvPr id="3" name="TextBox 2">
            <a:extLst>
              <a:ext uri="{FF2B5EF4-FFF2-40B4-BE49-F238E27FC236}">
                <a16:creationId xmlns:a16="http://schemas.microsoft.com/office/drawing/2014/main" id="{B50A7202-3220-49C7-BF38-ABBC5A877270}"/>
              </a:ext>
            </a:extLst>
          </p:cNvPr>
          <p:cNvSpPr txBox="1"/>
          <p:nvPr/>
        </p:nvSpPr>
        <p:spPr>
          <a:xfrm>
            <a:off x="3364992" y="850232"/>
            <a:ext cx="6916445"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You’re in the right place! The meeting has not started.</a:t>
            </a:r>
          </a:p>
        </p:txBody>
      </p:sp>
    </p:spTree>
    <p:extLst>
      <p:ext uri="{BB962C8B-B14F-4D97-AF65-F5344CB8AC3E}">
        <p14:creationId xmlns:p14="http://schemas.microsoft.com/office/powerpoint/2010/main" val="4548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C129BF-DAD9-4CBA-B20C-DBCFDEE908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324" y="2159847"/>
            <a:ext cx="4882654" cy="36619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a16="http://schemas.microsoft.com/office/drawing/2014/main" id="{30F97AAC-EBFD-45B9-A97E-1301C2BE076C}"/>
              </a:ext>
            </a:extLst>
          </p:cNvPr>
          <p:cNvSpPr/>
          <p:nvPr/>
        </p:nvSpPr>
        <p:spPr>
          <a:xfrm>
            <a:off x="1307677" y="2365695"/>
            <a:ext cx="3348213" cy="285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42B46F-1B2E-487C-A035-7FA8FEA4306F}"/>
              </a:ext>
            </a:extLst>
          </p:cNvPr>
          <p:cNvSpPr txBox="1"/>
          <p:nvPr/>
        </p:nvSpPr>
        <p:spPr>
          <a:xfrm>
            <a:off x="6096000" y="1711354"/>
            <a:ext cx="2841291" cy="954107"/>
          </a:xfrm>
          <a:prstGeom prst="rect">
            <a:avLst/>
          </a:prstGeom>
          <a:noFill/>
        </p:spPr>
        <p:txBody>
          <a:bodyPr wrap="none" rtlCol="0">
            <a:spAutoFit/>
          </a:bodyPr>
          <a:lstStyle/>
          <a:p>
            <a:r>
              <a:rPr lang="en-US" sz="1400" dirty="0"/>
              <a:t>Debtor has joined the Waiting Room</a:t>
            </a:r>
          </a:p>
          <a:p>
            <a:pPr marL="285750" indent="-285750">
              <a:buFont typeface="Arial" panose="020B0604020202020204" pitchFamily="34" charset="0"/>
              <a:buChar char="•"/>
            </a:pPr>
            <a:r>
              <a:rPr lang="en-US" sz="1400" dirty="0"/>
              <a:t> Sign In to Join prompt</a:t>
            </a:r>
          </a:p>
          <a:p>
            <a:pPr marL="742950" lvl="1" indent="-285750">
              <a:buFont typeface="Arial" panose="020B0604020202020204" pitchFamily="34" charset="0"/>
              <a:buChar char="•"/>
            </a:pPr>
            <a:r>
              <a:rPr lang="en-US" sz="1400" dirty="0"/>
              <a:t>Click </a:t>
            </a:r>
            <a:r>
              <a:rPr lang="en-US" sz="1400" dirty="0">
                <a:solidFill>
                  <a:srgbClr val="FF0000"/>
                </a:solidFill>
              </a:rPr>
              <a:t>Not Now</a:t>
            </a:r>
          </a:p>
          <a:p>
            <a:endParaRPr lang="en-US" sz="1400" dirty="0">
              <a:solidFill>
                <a:srgbClr val="FF0000"/>
              </a:solidFill>
            </a:endParaRPr>
          </a:p>
        </p:txBody>
      </p:sp>
      <p:sp>
        <p:nvSpPr>
          <p:cNvPr id="3" name="Rectangle: Rounded Corners 2">
            <a:extLst>
              <a:ext uri="{FF2B5EF4-FFF2-40B4-BE49-F238E27FC236}">
                <a16:creationId xmlns:a16="http://schemas.microsoft.com/office/drawing/2014/main" id="{B586DB74-7AFE-448C-B11A-B170A7960DFF}"/>
              </a:ext>
            </a:extLst>
          </p:cNvPr>
          <p:cNvSpPr/>
          <p:nvPr/>
        </p:nvSpPr>
        <p:spPr>
          <a:xfrm>
            <a:off x="1963024" y="5234730"/>
            <a:ext cx="1018759" cy="3439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3337F2-FCC2-4D0C-A3DB-93D5A2C5DD3A}"/>
              </a:ext>
            </a:extLst>
          </p:cNvPr>
          <p:cNvSpPr txBox="1"/>
          <p:nvPr/>
        </p:nvSpPr>
        <p:spPr>
          <a:xfrm>
            <a:off x="6096000" y="2776114"/>
            <a:ext cx="5052969" cy="2677656"/>
          </a:xfrm>
          <a:prstGeom prst="rect">
            <a:avLst/>
          </a:prstGeom>
          <a:noFill/>
          <a:ln>
            <a:solidFill>
              <a:schemeClr val="accent1"/>
            </a:solidFill>
          </a:ln>
        </p:spPr>
        <p:txBody>
          <a:bodyPr wrap="square" rtlCol="0">
            <a:spAutoFit/>
          </a:bodyPr>
          <a:lstStyle/>
          <a:p>
            <a:r>
              <a:rPr lang="en-US" sz="1200" b="1" dirty="0">
                <a:effectLst/>
                <a:latin typeface="Calibri" panose="020F0502020204030204" pitchFamily="34" charset="0"/>
                <a:ea typeface="Calibri" panose="020F0502020204030204" pitchFamily="34" charset="0"/>
                <a:cs typeface="Times New Roman" panose="02020603050405020304" pitchFamily="18" charset="0"/>
              </a:rPr>
              <a:t>Participants in the Waiting Room will see the following message:</a:t>
            </a:r>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200" i="1" dirty="0">
              <a:latin typeface="Calibri" panose="020F0502020204030204" pitchFamily="34" charset="0"/>
              <a:ea typeface="Calibri" panose="020F0502020204030204" pitchFamily="34" charset="0"/>
              <a:cs typeface="Times New Roman" panose="02020603050405020304" pitchFamily="18" charset="0"/>
            </a:endParaRPr>
          </a:p>
          <a:p>
            <a:r>
              <a:rPr lang="en-US" sz="1200" i="1" dirty="0">
                <a:latin typeface="Calibri" panose="020F0502020204030204" pitchFamily="34" charset="0"/>
                <a:ea typeface="Calibri" panose="020F0502020204030204" pitchFamily="34" charset="0"/>
                <a:cs typeface="Times New Roman" panose="02020603050405020304" pitchFamily="18" charset="0"/>
              </a:rPr>
              <a:t>Please wait, the meeting host will let you in soon.</a:t>
            </a:r>
          </a:p>
          <a:p>
            <a:r>
              <a:rPr lang="en-US" sz="1200" i="1" dirty="0">
                <a:latin typeface="Calibri" panose="020F0502020204030204" pitchFamily="34" charset="0"/>
                <a:ea typeface="Calibri" panose="020F0502020204030204" pitchFamily="34" charset="0"/>
                <a:cs typeface="Times New Roman" panose="02020603050405020304" pitchFamily="18" charset="0"/>
              </a:rPr>
              <a:t>	      </a:t>
            </a:r>
          </a:p>
          <a:p>
            <a:r>
              <a:rPr lang="en-US" sz="1200" i="1" dirty="0">
                <a:latin typeface="Calibri" panose="020F0502020204030204" pitchFamily="34" charset="0"/>
                <a:ea typeface="Calibri" panose="020F0502020204030204" pitchFamily="34" charset="0"/>
                <a:cs typeface="Times New Roman" panose="02020603050405020304" pitchFamily="18" charset="0"/>
              </a:rPr>
              <a:t>	       [BA Seal]</a:t>
            </a:r>
          </a:p>
          <a:p>
            <a:r>
              <a:rPr lang="en-US" sz="1200" i="1" dirty="0">
                <a:latin typeface="Calibri" panose="020F0502020204030204" pitchFamily="34" charset="0"/>
                <a:ea typeface="Calibri" panose="020F0502020204030204" pitchFamily="34" charset="0"/>
                <a:cs typeface="Times New Roman" panose="02020603050405020304" pitchFamily="18" charset="0"/>
              </a:rPr>
              <a:t>      </a:t>
            </a:r>
          </a:p>
          <a:p>
            <a:r>
              <a:rPr lang="en-US" sz="1200" i="1"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Dothan Chapter 7 §341 Meeting of Creditors</a:t>
            </a:r>
          </a:p>
          <a:p>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i="1" dirty="0">
                <a:effectLst/>
                <a:latin typeface="Calibri" panose="020F0502020204030204" pitchFamily="34" charset="0"/>
                <a:ea typeface="Calibri" panose="020F0502020204030204" pitchFamily="34" charset="0"/>
                <a:cs typeface="Times New Roman" panose="02020603050405020304" pitchFamily="18" charset="0"/>
              </a:rPr>
              <a:t>Please be patient. Debtors are providing testimony while you are waiting. The Trustee will admit you into the meeting room when he/she is ready to review your case. You will not see your attorney or other participants logged in until you are admitted into the meeting room. PLEASE DO NOT DISCONNECT until you are dismissed by the Trustee.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
        <p:nvSpPr>
          <p:cNvPr id="5" name="TextBox 4">
            <a:extLst>
              <a:ext uri="{FF2B5EF4-FFF2-40B4-BE49-F238E27FC236}">
                <a16:creationId xmlns:a16="http://schemas.microsoft.com/office/drawing/2014/main" id="{B4919255-93AC-4865-98D9-7FC42E3E727F}"/>
              </a:ext>
            </a:extLst>
          </p:cNvPr>
          <p:cNvSpPr txBox="1"/>
          <p:nvPr/>
        </p:nvSpPr>
        <p:spPr>
          <a:xfrm>
            <a:off x="2705906" y="850232"/>
            <a:ext cx="6780189"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You’re in the right place! You’re in the Waiting Room.</a:t>
            </a:r>
          </a:p>
        </p:txBody>
      </p:sp>
    </p:spTree>
    <p:extLst>
      <p:ext uri="{BB962C8B-B14F-4D97-AF65-F5344CB8AC3E}">
        <p14:creationId xmlns:p14="http://schemas.microsoft.com/office/powerpoint/2010/main" val="3586293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4895992" y="850232"/>
            <a:ext cx="2400016"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Connecting Audio</a:t>
            </a:r>
          </a:p>
        </p:txBody>
      </p:sp>
      <p:pic>
        <p:nvPicPr>
          <p:cNvPr id="7" name="Picture 6">
            <a:extLst>
              <a:ext uri="{FF2B5EF4-FFF2-40B4-BE49-F238E27FC236}">
                <a16:creationId xmlns:a16="http://schemas.microsoft.com/office/drawing/2014/main" id="{BDC129BF-DAD9-4CBA-B20C-DBCFDEE908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31324" y="2159847"/>
            <a:ext cx="4882653" cy="366199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Rectangle 7">
            <a:extLst>
              <a:ext uri="{FF2B5EF4-FFF2-40B4-BE49-F238E27FC236}">
                <a16:creationId xmlns:a16="http://schemas.microsoft.com/office/drawing/2014/main" id="{30F97AAC-EBFD-45B9-A97E-1301C2BE076C}"/>
              </a:ext>
            </a:extLst>
          </p:cNvPr>
          <p:cNvSpPr/>
          <p:nvPr/>
        </p:nvSpPr>
        <p:spPr>
          <a:xfrm>
            <a:off x="1299288" y="3691156"/>
            <a:ext cx="3348213" cy="5368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842B46F-1B2E-487C-A035-7FA8FEA4306F}"/>
              </a:ext>
            </a:extLst>
          </p:cNvPr>
          <p:cNvSpPr txBox="1"/>
          <p:nvPr/>
        </p:nvSpPr>
        <p:spPr>
          <a:xfrm>
            <a:off x="6096000" y="1711354"/>
            <a:ext cx="5955476" cy="2246769"/>
          </a:xfrm>
          <a:prstGeom prst="rect">
            <a:avLst/>
          </a:prstGeom>
          <a:noFill/>
        </p:spPr>
        <p:txBody>
          <a:bodyPr wrap="none" rtlCol="0">
            <a:spAutoFit/>
          </a:bodyPr>
          <a:lstStyle/>
          <a:p>
            <a:r>
              <a:rPr lang="en-US" sz="1400" dirty="0"/>
              <a:t>Debtor should connect using Call Over Internet</a:t>
            </a:r>
          </a:p>
          <a:p>
            <a:pPr marL="742950" lvl="1" indent="-285750">
              <a:buFont typeface="Arial" panose="020B0604020202020204" pitchFamily="34" charset="0"/>
              <a:buChar char="•"/>
            </a:pPr>
            <a:r>
              <a:rPr lang="en-US" sz="1400" dirty="0"/>
              <a:t>Click </a:t>
            </a:r>
            <a:r>
              <a:rPr lang="en-US" sz="1400" b="1" dirty="0">
                <a:solidFill>
                  <a:srgbClr val="FF0000"/>
                </a:solidFill>
              </a:rPr>
              <a:t>Call Over Internet</a:t>
            </a:r>
          </a:p>
          <a:p>
            <a:pPr marL="742950" lvl="1" indent="-285750">
              <a:buFont typeface="Arial" panose="020B0604020202020204" pitchFamily="34" charset="0"/>
              <a:buChar char="•"/>
            </a:pPr>
            <a:endParaRPr lang="en-US" sz="1400" b="1" dirty="0">
              <a:solidFill>
                <a:srgbClr val="FF0000"/>
              </a:solidFill>
            </a:endParaRPr>
          </a:p>
          <a:p>
            <a:r>
              <a:rPr lang="en-US" sz="1400" b="1" dirty="0">
                <a:solidFill>
                  <a:srgbClr val="FF0000"/>
                </a:solidFill>
              </a:rPr>
              <a:t>Dial in </a:t>
            </a:r>
            <a:r>
              <a:rPr lang="en-US" sz="1400" dirty="0"/>
              <a:t>(phone number will be displayed) </a:t>
            </a:r>
          </a:p>
          <a:p>
            <a:pPr marL="285750" indent="-285750">
              <a:buFont typeface="Arial" panose="020B0604020202020204" pitchFamily="34" charset="0"/>
              <a:buChar char="•"/>
            </a:pPr>
            <a:r>
              <a:rPr lang="en-US" sz="1400" dirty="0"/>
              <a:t>Select the number, once connected, the audio will request a Meeting ID</a:t>
            </a:r>
          </a:p>
          <a:p>
            <a:r>
              <a:rPr lang="en-US" sz="1400" dirty="0"/>
              <a:t>And Participant ID; however, </a:t>
            </a:r>
            <a:r>
              <a:rPr lang="en-US" sz="1400" b="1" dirty="0"/>
              <a:t>the system will enter these for you </a:t>
            </a:r>
            <a:r>
              <a:rPr lang="en-US" sz="1400" dirty="0"/>
              <a:t>(after a brief </a:t>
            </a:r>
          </a:p>
          <a:p>
            <a:r>
              <a:rPr lang="en-US" sz="1400" dirty="0"/>
              <a:t>pause) and you DO NOT need to enter either.  Once the phone connects, you </a:t>
            </a:r>
          </a:p>
          <a:p>
            <a:r>
              <a:rPr lang="en-US" sz="1400" dirty="0"/>
              <a:t>will receive a message indicating “You are in the meeting now” and you should </a:t>
            </a:r>
          </a:p>
          <a:p>
            <a:r>
              <a:rPr lang="en-US" sz="1400" dirty="0"/>
              <a:t>stay connected and go back to the Zoom meeting.</a:t>
            </a:r>
          </a:p>
          <a:p>
            <a:endParaRPr lang="en-US" sz="1400" dirty="0">
              <a:solidFill>
                <a:srgbClr val="FF0000"/>
              </a:solidFill>
            </a:endParaRPr>
          </a:p>
        </p:txBody>
      </p:sp>
    </p:spTree>
    <p:extLst>
      <p:ext uri="{BB962C8B-B14F-4D97-AF65-F5344CB8AC3E}">
        <p14:creationId xmlns:p14="http://schemas.microsoft.com/office/powerpoint/2010/main" val="185499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459444" y="850232"/>
            <a:ext cx="5273110"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Excusal of Video Conference Appearance</a:t>
            </a:r>
          </a:p>
        </p:txBody>
      </p:sp>
      <p:pic>
        <p:nvPicPr>
          <p:cNvPr id="4" name="Picture 3">
            <a:extLst>
              <a:ext uri="{FF2B5EF4-FFF2-40B4-BE49-F238E27FC236}">
                <a16:creationId xmlns:a16="http://schemas.microsoft.com/office/drawing/2014/main" id="{E1B100A1-638C-4375-92BA-15792DB9E13A}"/>
              </a:ext>
            </a:extLst>
          </p:cNvPr>
          <p:cNvPicPr>
            <a:picLocks noChangeAspect="1"/>
          </p:cNvPicPr>
          <p:nvPr/>
        </p:nvPicPr>
        <p:blipFill>
          <a:blip r:embed="rId2"/>
          <a:stretch>
            <a:fillRect/>
          </a:stretch>
        </p:blipFill>
        <p:spPr>
          <a:xfrm>
            <a:off x="2976282" y="1311897"/>
            <a:ext cx="6239435" cy="5514312"/>
          </a:xfrm>
          <a:prstGeom prst="rect">
            <a:avLst/>
          </a:prstGeom>
        </p:spPr>
      </p:pic>
    </p:spTree>
    <p:extLst>
      <p:ext uri="{BB962C8B-B14F-4D97-AF65-F5344CB8AC3E}">
        <p14:creationId xmlns:p14="http://schemas.microsoft.com/office/powerpoint/2010/main" val="2769495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31C48CA-0C08-4A3E-B0D4-C361296B1E87}"/>
              </a:ext>
            </a:extLst>
          </p:cNvPr>
          <p:cNvSpPr/>
          <p:nvPr/>
        </p:nvSpPr>
        <p:spPr>
          <a:xfrm>
            <a:off x="7276699" y="505326"/>
            <a:ext cx="558265" cy="2598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9727D3F5-D6F8-4215-A0A3-24A6CF685FAD}"/>
              </a:ext>
            </a:extLst>
          </p:cNvPr>
          <p:cNvSpPr/>
          <p:nvPr/>
        </p:nvSpPr>
        <p:spPr>
          <a:xfrm>
            <a:off x="7546206" y="1318661"/>
            <a:ext cx="558265" cy="25988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EEB807-8713-4C17-A3E9-EAD87450E8F9}"/>
              </a:ext>
            </a:extLst>
          </p:cNvPr>
          <p:cNvSpPr txBox="1"/>
          <p:nvPr/>
        </p:nvSpPr>
        <p:spPr>
          <a:xfrm>
            <a:off x="8970100" y="505326"/>
            <a:ext cx="2893549" cy="1508105"/>
          </a:xfrm>
          <a:prstGeom prst="rect">
            <a:avLst/>
          </a:prstGeom>
          <a:noFill/>
        </p:spPr>
        <p:txBody>
          <a:bodyPr wrap="none" rtlCol="0">
            <a:spAutoFit/>
          </a:bodyPr>
          <a:lstStyle/>
          <a:p>
            <a:r>
              <a:rPr lang="en-US" sz="1600" dirty="0"/>
              <a:t>Waiting Room (WR)</a:t>
            </a:r>
          </a:p>
          <a:p>
            <a:endParaRPr lang="en-US" sz="1600" dirty="0"/>
          </a:p>
          <a:p>
            <a:r>
              <a:rPr lang="en-US" sz="1200" dirty="0"/>
              <a:t>1.   Participants cannot hear/see others</a:t>
            </a:r>
          </a:p>
          <a:p>
            <a:r>
              <a:rPr lang="en-US" sz="1200" dirty="0"/>
              <a:t>2.   Host can admit all into Meeting Room </a:t>
            </a:r>
          </a:p>
          <a:p>
            <a:pPr marL="228600" indent="-228600">
              <a:buAutoNum type="arabicPeriod" startAt="3"/>
            </a:pPr>
            <a:r>
              <a:rPr lang="en-US" sz="1200" dirty="0"/>
              <a:t>Host can message entire Waiting Room </a:t>
            </a:r>
          </a:p>
          <a:p>
            <a:pPr marL="228600" indent="-228600">
              <a:buAutoNum type="arabicPeriod" startAt="3"/>
            </a:pPr>
            <a:r>
              <a:rPr lang="en-US" sz="1200" dirty="0"/>
              <a:t>Host can move participants into WR</a:t>
            </a:r>
          </a:p>
          <a:p>
            <a:endParaRPr lang="en-US" sz="1200" dirty="0"/>
          </a:p>
        </p:txBody>
      </p:sp>
      <p:grpSp>
        <p:nvGrpSpPr>
          <p:cNvPr id="6" name="Group 5">
            <a:extLst>
              <a:ext uri="{FF2B5EF4-FFF2-40B4-BE49-F238E27FC236}">
                <a16:creationId xmlns:a16="http://schemas.microsoft.com/office/drawing/2014/main" id="{97D9DE97-F761-4B48-9958-A9CAF9D80A8A}"/>
              </a:ext>
            </a:extLst>
          </p:cNvPr>
          <p:cNvGrpSpPr/>
          <p:nvPr/>
        </p:nvGrpSpPr>
        <p:grpSpPr>
          <a:xfrm>
            <a:off x="0" y="0"/>
            <a:ext cx="8829675" cy="6858000"/>
            <a:chOff x="0" y="0"/>
            <a:chExt cx="8829675" cy="6858000"/>
          </a:xfrm>
        </p:grpSpPr>
        <p:pic>
          <p:nvPicPr>
            <p:cNvPr id="3" name="Picture 2">
              <a:extLst>
                <a:ext uri="{FF2B5EF4-FFF2-40B4-BE49-F238E27FC236}">
                  <a16:creationId xmlns:a16="http://schemas.microsoft.com/office/drawing/2014/main" id="{3948DBBD-55E0-4237-B8AD-1D60ACA01559}"/>
                </a:ext>
              </a:extLst>
            </p:cNvPr>
            <p:cNvPicPr>
              <a:picLocks noChangeAspect="1"/>
            </p:cNvPicPr>
            <p:nvPr/>
          </p:nvPicPr>
          <p:blipFill>
            <a:blip r:embed="rId2"/>
            <a:stretch>
              <a:fillRect/>
            </a:stretch>
          </p:blipFill>
          <p:spPr>
            <a:xfrm>
              <a:off x="0" y="0"/>
              <a:ext cx="8829675" cy="6858000"/>
            </a:xfrm>
            <a:prstGeom prst="rect">
              <a:avLst/>
            </a:prstGeom>
          </p:spPr>
        </p:pic>
        <p:sp>
          <p:nvSpPr>
            <p:cNvPr id="4" name="TextBox 3">
              <a:extLst>
                <a:ext uri="{FF2B5EF4-FFF2-40B4-BE49-F238E27FC236}">
                  <a16:creationId xmlns:a16="http://schemas.microsoft.com/office/drawing/2014/main" id="{6DD16431-D8B1-4F2F-8E8C-1940022326AC}"/>
                </a:ext>
              </a:extLst>
            </p:cNvPr>
            <p:cNvSpPr txBox="1"/>
            <p:nvPr/>
          </p:nvSpPr>
          <p:spPr>
            <a:xfrm>
              <a:off x="2528046" y="1994158"/>
              <a:ext cx="2010336" cy="246221"/>
            </a:xfrm>
            <a:prstGeom prst="rect">
              <a:avLst/>
            </a:prstGeom>
            <a:solidFill>
              <a:schemeClr val="bg1"/>
            </a:solidFill>
          </p:spPr>
          <p:txBody>
            <a:bodyPr wrap="square" rtlCol="0">
              <a:spAutoFit/>
            </a:bodyPr>
            <a:lstStyle/>
            <a:p>
              <a:r>
                <a:rPr lang="en-US" sz="1000" dirty="0"/>
                <a:t>Dothan 13 Meeting of Creditors</a:t>
              </a:r>
            </a:p>
          </p:txBody>
        </p:sp>
      </p:grpSp>
    </p:spTree>
    <p:extLst>
      <p:ext uri="{BB962C8B-B14F-4D97-AF65-F5344CB8AC3E}">
        <p14:creationId xmlns:p14="http://schemas.microsoft.com/office/powerpoint/2010/main" val="2297065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671265" y="850232"/>
            <a:ext cx="4849469"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Zoom for Government  Requirements</a:t>
            </a:r>
          </a:p>
        </p:txBody>
      </p:sp>
      <p:sp>
        <p:nvSpPr>
          <p:cNvPr id="5" name="TextBox 4">
            <a:extLst>
              <a:ext uri="{FF2B5EF4-FFF2-40B4-BE49-F238E27FC236}">
                <a16:creationId xmlns:a16="http://schemas.microsoft.com/office/drawing/2014/main" id="{65AFE071-133E-4FCF-A0E3-11E85DC0C29B}"/>
              </a:ext>
            </a:extLst>
          </p:cNvPr>
          <p:cNvSpPr txBox="1"/>
          <p:nvPr/>
        </p:nvSpPr>
        <p:spPr>
          <a:xfrm>
            <a:off x="3136169" y="1855010"/>
            <a:ext cx="5919660" cy="2308324"/>
          </a:xfrm>
          <a:prstGeom prst="rect">
            <a:avLst/>
          </a:prstGeom>
          <a:noFill/>
        </p:spPr>
        <p:txBody>
          <a:bodyPr wrap="square" rtlCol="0">
            <a:spAutoFit/>
          </a:bodyPr>
          <a:lstStyle/>
          <a:p>
            <a:r>
              <a:rPr lang="en-US" dirty="0"/>
              <a:t>All Participants must have a device capable of audio, video, and internet (</a:t>
            </a:r>
            <a:r>
              <a:rPr lang="en-US" dirty="0" err="1"/>
              <a:t>WiFi</a:t>
            </a:r>
            <a:r>
              <a:rPr lang="en-US" dirty="0"/>
              <a:t>) to participate in a Zoom for Government meeting.  </a:t>
            </a:r>
          </a:p>
          <a:p>
            <a:endParaRPr lang="en-US" dirty="0"/>
          </a:p>
          <a:p>
            <a:pPr marL="171450" indent="-171450">
              <a:buFont typeface="Arial" panose="020B0604020202020204" pitchFamily="34" charset="0"/>
              <a:buChar char="•"/>
            </a:pPr>
            <a:r>
              <a:rPr lang="en-US" dirty="0"/>
              <a:t>Desktop Computer with a headset and external camera</a:t>
            </a:r>
          </a:p>
          <a:p>
            <a:pPr marL="171450" indent="-171450">
              <a:buFont typeface="Arial" panose="020B0604020202020204" pitchFamily="34" charset="0"/>
              <a:buChar char="•"/>
            </a:pPr>
            <a:r>
              <a:rPr lang="en-US" dirty="0"/>
              <a:t>Laptop with built-in microphone (or headset) and camera</a:t>
            </a:r>
          </a:p>
          <a:p>
            <a:pPr marL="171450" indent="-171450">
              <a:buFont typeface="Arial" panose="020B0604020202020204" pitchFamily="34" charset="0"/>
              <a:buChar char="•"/>
            </a:pPr>
            <a:r>
              <a:rPr lang="en-US" dirty="0"/>
              <a:t>Tablet (iPad, Samsung Galaxy, Surface, LG, etc.)</a:t>
            </a:r>
          </a:p>
          <a:p>
            <a:pPr marL="171450" indent="-171450">
              <a:buFont typeface="Arial" panose="020B0604020202020204" pitchFamily="34" charset="0"/>
              <a:buChar char="•"/>
            </a:pPr>
            <a:r>
              <a:rPr lang="en-US" dirty="0"/>
              <a:t>Cellular phone (iPhone, Android, etc.)</a:t>
            </a:r>
          </a:p>
        </p:txBody>
      </p:sp>
    </p:spTree>
    <p:extLst>
      <p:ext uri="{BB962C8B-B14F-4D97-AF65-F5344CB8AC3E}">
        <p14:creationId xmlns:p14="http://schemas.microsoft.com/office/powerpoint/2010/main" val="2462662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530120" y="850230"/>
            <a:ext cx="4298869"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Zoom for Government Resources</a:t>
            </a:r>
          </a:p>
        </p:txBody>
      </p:sp>
      <p:sp>
        <p:nvSpPr>
          <p:cNvPr id="11" name="TextBox 10">
            <a:extLst>
              <a:ext uri="{FF2B5EF4-FFF2-40B4-BE49-F238E27FC236}">
                <a16:creationId xmlns:a16="http://schemas.microsoft.com/office/drawing/2014/main" id="{2C9BE729-5202-40BF-817D-179880172FEC}"/>
              </a:ext>
            </a:extLst>
          </p:cNvPr>
          <p:cNvSpPr txBox="1"/>
          <p:nvPr/>
        </p:nvSpPr>
        <p:spPr>
          <a:xfrm>
            <a:off x="231302" y="5563915"/>
            <a:ext cx="4869018" cy="523220"/>
          </a:xfrm>
          <a:prstGeom prst="rect">
            <a:avLst/>
          </a:prstGeom>
          <a:noFill/>
        </p:spPr>
        <p:txBody>
          <a:bodyPr wrap="square" rtlCol="0">
            <a:spAutoFit/>
          </a:bodyPr>
          <a:lstStyle/>
          <a:p>
            <a:r>
              <a:rPr lang="en-US" sz="1400" dirty="0"/>
              <a:t>Zoom for Government resources can be accessed from the </a:t>
            </a:r>
          </a:p>
          <a:p>
            <a:pPr algn="ctr"/>
            <a:r>
              <a:rPr lang="en-US" sz="1400" dirty="0"/>
              <a:t>Bankruptcy Administrator’s website homepage.</a:t>
            </a:r>
          </a:p>
        </p:txBody>
      </p:sp>
      <p:sp>
        <p:nvSpPr>
          <p:cNvPr id="14" name="TextBox 13">
            <a:extLst>
              <a:ext uri="{FF2B5EF4-FFF2-40B4-BE49-F238E27FC236}">
                <a16:creationId xmlns:a16="http://schemas.microsoft.com/office/drawing/2014/main" id="{6218313A-8E71-4C77-8FB2-D33D8D5C6128}"/>
              </a:ext>
            </a:extLst>
          </p:cNvPr>
          <p:cNvSpPr txBox="1"/>
          <p:nvPr/>
        </p:nvSpPr>
        <p:spPr>
          <a:xfrm>
            <a:off x="5553125" y="5563915"/>
            <a:ext cx="6407573" cy="738664"/>
          </a:xfrm>
          <a:prstGeom prst="rect">
            <a:avLst/>
          </a:prstGeom>
          <a:noFill/>
        </p:spPr>
        <p:txBody>
          <a:bodyPr wrap="square" rtlCol="0">
            <a:spAutoFit/>
          </a:bodyPr>
          <a:lstStyle/>
          <a:p>
            <a:r>
              <a:rPr lang="en-US" sz="1400" dirty="0"/>
              <a:t>Zoom Resources include Video Conference Guidelines, Training slides, Name Change </a:t>
            </a:r>
          </a:p>
          <a:p>
            <a:r>
              <a:rPr lang="en-US" sz="1400" dirty="0"/>
              <a:t>instructions, Request for Excusal from Video Conference (Word or .pdf), </a:t>
            </a:r>
            <a:r>
              <a:rPr lang="en-US" sz="1400" dirty="0" err="1"/>
              <a:t>Wifi</a:t>
            </a:r>
            <a:r>
              <a:rPr lang="en-US" sz="1400" dirty="0"/>
              <a:t> Hotspots, and links to the Zoom meetings for Meeting of Creditors by location.</a:t>
            </a:r>
          </a:p>
        </p:txBody>
      </p:sp>
      <p:pic>
        <p:nvPicPr>
          <p:cNvPr id="5" name="Picture 4">
            <a:extLst>
              <a:ext uri="{FF2B5EF4-FFF2-40B4-BE49-F238E27FC236}">
                <a16:creationId xmlns:a16="http://schemas.microsoft.com/office/drawing/2014/main" id="{3BA8AF2F-8767-4BBF-BDFF-370EE7B8B1CF}"/>
              </a:ext>
            </a:extLst>
          </p:cNvPr>
          <p:cNvPicPr>
            <a:picLocks noChangeAspect="1"/>
          </p:cNvPicPr>
          <p:nvPr/>
        </p:nvPicPr>
        <p:blipFill>
          <a:blip r:embed="rId2"/>
          <a:stretch>
            <a:fillRect/>
          </a:stretch>
        </p:blipFill>
        <p:spPr>
          <a:xfrm>
            <a:off x="478358" y="1836450"/>
            <a:ext cx="4772787" cy="3727465"/>
          </a:xfrm>
          <a:prstGeom prst="rect">
            <a:avLst/>
          </a:prstGeom>
        </p:spPr>
      </p:pic>
      <p:sp>
        <p:nvSpPr>
          <p:cNvPr id="6" name="Arrow: Left 5">
            <a:extLst>
              <a:ext uri="{FF2B5EF4-FFF2-40B4-BE49-F238E27FC236}">
                <a16:creationId xmlns:a16="http://schemas.microsoft.com/office/drawing/2014/main" id="{88419A70-03C9-4E68-9188-C420FCF175CD}"/>
              </a:ext>
            </a:extLst>
          </p:cNvPr>
          <p:cNvSpPr/>
          <p:nvPr/>
        </p:nvSpPr>
        <p:spPr>
          <a:xfrm rot="19119618">
            <a:off x="1087486" y="2959228"/>
            <a:ext cx="1256087" cy="37253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CBEF075-E509-458E-8391-CE22872BFC36}"/>
              </a:ext>
            </a:extLst>
          </p:cNvPr>
          <p:cNvPicPr>
            <a:picLocks noChangeAspect="1"/>
          </p:cNvPicPr>
          <p:nvPr/>
        </p:nvPicPr>
        <p:blipFill>
          <a:blip r:embed="rId3"/>
          <a:stretch>
            <a:fillRect/>
          </a:stretch>
        </p:blipFill>
        <p:spPr>
          <a:xfrm>
            <a:off x="5893744" y="1836450"/>
            <a:ext cx="4699750" cy="3603953"/>
          </a:xfrm>
          <a:prstGeom prst="rect">
            <a:avLst/>
          </a:prstGeom>
        </p:spPr>
      </p:pic>
    </p:spTree>
    <p:extLst>
      <p:ext uri="{BB962C8B-B14F-4D97-AF65-F5344CB8AC3E}">
        <p14:creationId xmlns:p14="http://schemas.microsoft.com/office/powerpoint/2010/main" val="2518567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961313" y="850232"/>
            <a:ext cx="4269374"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Zoom Links By Meeting Location</a:t>
            </a:r>
          </a:p>
        </p:txBody>
      </p:sp>
      <p:pic>
        <p:nvPicPr>
          <p:cNvPr id="4" name="Picture 3">
            <a:extLst>
              <a:ext uri="{FF2B5EF4-FFF2-40B4-BE49-F238E27FC236}">
                <a16:creationId xmlns:a16="http://schemas.microsoft.com/office/drawing/2014/main" id="{DCDB7360-BA8E-42BA-A521-769AE33EEEDD}"/>
              </a:ext>
            </a:extLst>
          </p:cNvPr>
          <p:cNvPicPr>
            <a:picLocks noChangeAspect="1"/>
          </p:cNvPicPr>
          <p:nvPr/>
        </p:nvPicPr>
        <p:blipFill>
          <a:blip r:embed="rId2"/>
          <a:stretch>
            <a:fillRect/>
          </a:stretch>
        </p:blipFill>
        <p:spPr>
          <a:xfrm>
            <a:off x="2066581" y="1455831"/>
            <a:ext cx="8058838" cy="5029200"/>
          </a:xfrm>
          <a:prstGeom prst="rect">
            <a:avLst/>
          </a:prstGeom>
        </p:spPr>
      </p:pic>
    </p:spTree>
    <p:extLst>
      <p:ext uri="{BB962C8B-B14F-4D97-AF65-F5344CB8AC3E}">
        <p14:creationId xmlns:p14="http://schemas.microsoft.com/office/powerpoint/2010/main" val="1991124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7E08F4-83BF-457D-BE1D-43151B8391CC}"/>
              </a:ext>
            </a:extLst>
          </p:cNvPr>
          <p:cNvPicPr>
            <a:picLocks noChangeAspect="1"/>
          </p:cNvPicPr>
          <p:nvPr/>
        </p:nvPicPr>
        <p:blipFill>
          <a:blip r:embed="rId2"/>
          <a:stretch>
            <a:fillRect/>
          </a:stretch>
        </p:blipFill>
        <p:spPr>
          <a:xfrm>
            <a:off x="1506251" y="0"/>
            <a:ext cx="9179497" cy="6858000"/>
          </a:xfrm>
          <a:prstGeom prst="rect">
            <a:avLst/>
          </a:prstGeom>
        </p:spPr>
      </p:pic>
      <p:sp>
        <p:nvSpPr>
          <p:cNvPr id="4" name="Rectangle 3">
            <a:extLst>
              <a:ext uri="{FF2B5EF4-FFF2-40B4-BE49-F238E27FC236}">
                <a16:creationId xmlns:a16="http://schemas.microsoft.com/office/drawing/2014/main" id="{6B6BEF46-792A-4867-BA99-731FEB56CC9C}"/>
              </a:ext>
            </a:extLst>
          </p:cNvPr>
          <p:cNvSpPr/>
          <p:nvPr/>
        </p:nvSpPr>
        <p:spPr>
          <a:xfrm>
            <a:off x="7798862" y="478851"/>
            <a:ext cx="2595714" cy="5767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44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1217067" y="850232"/>
            <a:ext cx="3485954"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What to do if you get this?</a:t>
            </a:r>
          </a:p>
        </p:txBody>
      </p:sp>
      <p:pic>
        <p:nvPicPr>
          <p:cNvPr id="1026" name="Picture 1">
            <a:extLst>
              <a:ext uri="{FF2B5EF4-FFF2-40B4-BE49-F238E27FC236}">
                <a16:creationId xmlns:a16="http://schemas.microsoft.com/office/drawing/2014/main" id="{02E2DE06-3F39-48F9-ACA6-73689DF62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2658" y="1602032"/>
            <a:ext cx="5324671" cy="4876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1AC062C1-446A-4BA1-9411-37835BB0147F}"/>
              </a:ext>
            </a:extLst>
          </p:cNvPr>
          <p:cNvSpPr/>
          <p:nvPr/>
        </p:nvSpPr>
        <p:spPr>
          <a:xfrm>
            <a:off x="5818909" y="1466539"/>
            <a:ext cx="810491" cy="6479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BC732B5-1E15-4916-B849-10A5FE769590}"/>
              </a:ext>
            </a:extLst>
          </p:cNvPr>
          <p:cNvSpPr txBox="1"/>
          <p:nvPr/>
        </p:nvSpPr>
        <p:spPr>
          <a:xfrm>
            <a:off x="7032812" y="1790530"/>
            <a:ext cx="4540987" cy="369332"/>
          </a:xfrm>
          <a:prstGeom prst="rect">
            <a:avLst/>
          </a:prstGeom>
          <a:noFill/>
        </p:spPr>
        <p:txBody>
          <a:bodyPr wrap="none" rtlCol="0">
            <a:spAutoFit/>
          </a:bodyPr>
          <a:lstStyle/>
          <a:p>
            <a:r>
              <a:rPr lang="en-US" dirty="0"/>
              <a:t>Simply click the red X in the upper right corner.</a:t>
            </a:r>
          </a:p>
        </p:txBody>
      </p:sp>
    </p:spTree>
    <p:extLst>
      <p:ext uri="{BB962C8B-B14F-4D97-AF65-F5344CB8AC3E}">
        <p14:creationId xmlns:p14="http://schemas.microsoft.com/office/powerpoint/2010/main" val="1572301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966988" y="850232"/>
            <a:ext cx="3806683"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Click “join from my browser.”</a:t>
            </a:r>
          </a:p>
        </p:txBody>
      </p:sp>
      <p:grpSp>
        <p:nvGrpSpPr>
          <p:cNvPr id="3" name="Group 2">
            <a:extLst>
              <a:ext uri="{FF2B5EF4-FFF2-40B4-BE49-F238E27FC236}">
                <a16:creationId xmlns:a16="http://schemas.microsoft.com/office/drawing/2014/main" id="{2B53951E-54A4-4E53-BA04-AE8DC0496064}"/>
              </a:ext>
            </a:extLst>
          </p:cNvPr>
          <p:cNvGrpSpPr/>
          <p:nvPr/>
        </p:nvGrpSpPr>
        <p:grpSpPr>
          <a:xfrm>
            <a:off x="1919164" y="1363140"/>
            <a:ext cx="8353672" cy="5346942"/>
            <a:chOff x="1919164" y="1363140"/>
            <a:chExt cx="8353672" cy="5346942"/>
          </a:xfrm>
        </p:grpSpPr>
        <p:pic>
          <p:nvPicPr>
            <p:cNvPr id="4" name="Picture 3">
              <a:extLst>
                <a:ext uri="{FF2B5EF4-FFF2-40B4-BE49-F238E27FC236}">
                  <a16:creationId xmlns:a16="http://schemas.microsoft.com/office/drawing/2014/main" id="{F2B6DFA2-7092-446C-9DC4-10CBEEE80663}"/>
                </a:ext>
              </a:extLst>
            </p:cNvPr>
            <p:cNvPicPr>
              <a:picLocks noChangeAspect="1"/>
            </p:cNvPicPr>
            <p:nvPr/>
          </p:nvPicPr>
          <p:blipFill>
            <a:blip r:embed="rId2"/>
            <a:stretch>
              <a:fillRect/>
            </a:stretch>
          </p:blipFill>
          <p:spPr>
            <a:xfrm>
              <a:off x="1919164" y="1363140"/>
              <a:ext cx="8353672" cy="5346942"/>
            </a:xfrm>
            <a:prstGeom prst="rect">
              <a:avLst/>
            </a:prstGeom>
          </p:spPr>
        </p:pic>
        <p:sp>
          <p:nvSpPr>
            <p:cNvPr id="5" name="Oval 4">
              <a:extLst>
                <a:ext uri="{FF2B5EF4-FFF2-40B4-BE49-F238E27FC236}">
                  <a16:creationId xmlns:a16="http://schemas.microsoft.com/office/drawing/2014/main" id="{1AC062C1-446A-4BA1-9411-37835BB0147F}"/>
                </a:ext>
              </a:extLst>
            </p:cNvPr>
            <p:cNvSpPr/>
            <p:nvPr/>
          </p:nvSpPr>
          <p:spPr>
            <a:xfrm>
              <a:off x="6360458" y="4558553"/>
              <a:ext cx="927847" cy="443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57340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2010440" y="742655"/>
            <a:ext cx="3961534"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Enter Name and Case Number</a:t>
            </a:r>
          </a:p>
        </p:txBody>
      </p:sp>
      <p:pic>
        <p:nvPicPr>
          <p:cNvPr id="1027" name="Picture 2">
            <a:extLst>
              <a:ext uri="{FF2B5EF4-FFF2-40B4-BE49-F238E27FC236}">
                <a16:creationId xmlns:a16="http://schemas.microsoft.com/office/drawing/2014/main" id="{6BF151F1-B51A-43F6-A792-50082B895D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11" y="1204320"/>
            <a:ext cx="6712883" cy="5327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DDCBCBD-68CA-4226-AE3C-CA7A35E80520}"/>
              </a:ext>
            </a:extLst>
          </p:cNvPr>
          <p:cNvSpPr/>
          <p:nvPr/>
        </p:nvSpPr>
        <p:spPr>
          <a:xfrm>
            <a:off x="2851897" y="3234018"/>
            <a:ext cx="2575112" cy="410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EC5EAE9-D656-4A10-982B-2695954A3327}"/>
              </a:ext>
            </a:extLst>
          </p:cNvPr>
          <p:cNvSpPr/>
          <p:nvPr/>
        </p:nvSpPr>
        <p:spPr>
          <a:xfrm>
            <a:off x="2851896" y="3749489"/>
            <a:ext cx="745192" cy="4101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EA5FE70-6D8D-41F5-A890-2B9847B2D98D}"/>
              </a:ext>
            </a:extLst>
          </p:cNvPr>
          <p:cNvSpPr txBox="1"/>
          <p:nvPr/>
        </p:nvSpPr>
        <p:spPr>
          <a:xfrm>
            <a:off x="7658099" y="2047572"/>
            <a:ext cx="4102751" cy="2031325"/>
          </a:xfrm>
          <a:prstGeom prst="rect">
            <a:avLst/>
          </a:prstGeom>
          <a:noFill/>
        </p:spPr>
        <p:txBody>
          <a:bodyPr wrap="square">
            <a:spAutoFit/>
          </a:bodyPr>
          <a:lstStyle/>
          <a:p>
            <a:r>
              <a:rPr lang="en-US" sz="1800" dirty="0"/>
              <a:t>All participants should update their screen name to include full name (first and Last) and, for debtors, the last five digits of their case number. </a:t>
            </a:r>
          </a:p>
          <a:p>
            <a:endParaRPr lang="en-US" sz="1800" dirty="0"/>
          </a:p>
          <a:p>
            <a:r>
              <a:rPr lang="en-US" sz="1800" dirty="0"/>
              <a:t>For example, John Doe with case number 20-00001 would type </a:t>
            </a:r>
            <a:r>
              <a:rPr lang="en-US" sz="1800" b="1" dirty="0">
                <a:solidFill>
                  <a:srgbClr val="FF0000"/>
                </a:solidFill>
              </a:rPr>
              <a:t>John Doe 00001</a:t>
            </a:r>
            <a:r>
              <a:rPr lang="en-US" sz="1800" dirty="0"/>
              <a:t>. </a:t>
            </a:r>
          </a:p>
        </p:txBody>
      </p:sp>
    </p:spTree>
    <p:extLst>
      <p:ext uri="{BB962C8B-B14F-4D97-AF65-F5344CB8AC3E}">
        <p14:creationId xmlns:p14="http://schemas.microsoft.com/office/powerpoint/2010/main" val="3578759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C50457-41DE-450D-ADB9-726ED4825A7F}"/>
              </a:ext>
            </a:extLst>
          </p:cNvPr>
          <p:cNvSpPr txBox="1"/>
          <p:nvPr/>
        </p:nvSpPr>
        <p:spPr>
          <a:xfrm>
            <a:off x="3444601" y="850232"/>
            <a:ext cx="5302798" cy="461665"/>
          </a:xfrm>
          <a:prstGeom prst="rect">
            <a:avLst/>
          </a:prstGeom>
          <a:noFill/>
        </p:spPr>
        <p:txBody>
          <a:bodyPr wrap="none" rtlCol="0">
            <a:spAutoFit/>
          </a:bodyPr>
          <a:lstStyle/>
          <a:p>
            <a:r>
              <a:rPr lang="en-US" sz="2400" dirty="0">
                <a:effectLst>
                  <a:outerShdw blurRad="38100" dist="38100" dir="2700000" algn="tl">
                    <a:srgbClr val="000000">
                      <a:alpha val="43137"/>
                    </a:srgbClr>
                  </a:outerShdw>
                </a:effectLst>
              </a:rPr>
              <a:t>Confirm you’re not a robot and click Join.</a:t>
            </a:r>
          </a:p>
        </p:txBody>
      </p:sp>
      <p:sp>
        <p:nvSpPr>
          <p:cNvPr id="5" name="Oval 4">
            <a:extLst>
              <a:ext uri="{FF2B5EF4-FFF2-40B4-BE49-F238E27FC236}">
                <a16:creationId xmlns:a16="http://schemas.microsoft.com/office/drawing/2014/main" id="{1AC062C1-446A-4BA1-9411-37835BB0147F}"/>
              </a:ext>
            </a:extLst>
          </p:cNvPr>
          <p:cNvSpPr/>
          <p:nvPr/>
        </p:nvSpPr>
        <p:spPr>
          <a:xfrm>
            <a:off x="6360458" y="4558553"/>
            <a:ext cx="927847" cy="4437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355A86-A6B0-4BDC-AFA8-81FE84E7CBFF}"/>
              </a:ext>
            </a:extLst>
          </p:cNvPr>
          <p:cNvPicPr>
            <a:picLocks noChangeAspect="1"/>
          </p:cNvPicPr>
          <p:nvPr/>
        </p:nvPicPr>
        <p:blipFill>
          <a:blip r:embed="rId2"/>
          <a:stretch>
            <a:fillRect/>
          </a:stretch>
        </p:blipFill>
        <p:spPr>
          <a:xfrm>
            <a:off x="1946058" y="1464805"/>
            <a:ext cx="8299884" cy="5312514"/>
          </a:xfrm>
          <a:prstGeom prst="rect">
            <a:avLst/>
          </a:prstGeom>
        </p:spPr>
      </p:pic>
    </p:spTree>
    <p:extLst>
      <p:ext uri="{BB962C8B-B14F-4D97-AF65-F5344CB8AC3E}">
        <p14:creationId xmlns:p14="http://schemas.microsoft.com/office/powerpoint/2010/main" val="2355069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714</TotalTime>
  <Words>545</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Brent Smothers</dc:creator>
  <cp:lastModifiedBy>Brent Smothers</cp:lastModifiedBy>
  <cp:revision>41</cp:revision>
  <dcterms:created xsi:type="dcterms:W3CDTF">2020-07-24T17:21:43Z</dcterms:created>
  <dcterms:modified xsi:type="dcterms:W3CDTF">2021-06-11T13:27:33Z</dcterms:modified>
</cp:coreProperties>
</file>